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20" r:id="rId3"/>
    <p:sldId id="296" r:id="rId4"/>
    <p:sldId id="334" r:id="rId5"/>
    <p:sldId id="272" r:id="rId6"/>
    <p:sldId id="339" r:id="rId7"/>
    <p:sldId id="261" r:id="rId8"/>
    <p:sldId id="335" r:id="rId9"/>
    <p:sldId id="336" r:id="rId10"/>
    <p:sldId id="280" r:id="rId11"/>
    <p:sldId id="347" r:id="rId12"/>
    <p:sldId id="344" r:id="rId13"/>
    <p:sldId id="338" r:id="rId14"/>
    <p:sldId id="300" r:id="rId15"/>
    <p:sldId id="257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25"/>
    <p:restoredTop sz="92524"/>
  </p:normalViewPr>
  <p:slideViewPr>
    <p:cSldViewPr snapToGrid="0" snapToObjects="1">
      <p:cViewPr varScale="1">
        <p:scale>
          <a:sx n="63" d="100"/>
          <a:sy n="63" d="100"/>
        </p:scale>
        <p:origin x="1120" y="44"/>
      </p:cViewPr>
      <p:guideLst/>
    </p:cSldViewPr>
  </p:slideViewPr>
  <p:notesTextViewPr>
    <p:cViewPr>
      <p:scale>
        <a:sx n="45" d="100"/>
        <a:sy n="4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497AB-70DF-1B49-BCB9-2111770FC006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83B2B-E237-0F40-A671-1576BEBBF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7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3B2B-E237-0F40-A671-1576BEBBFC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75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3B2B-E237-0F40-A671-1576BEBBFC9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49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964D-84BA-9548-937F-5CF7B19A8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473A2-0108-7048-B25A-0B7EB9988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8A4CC-8F8E-F545-AF85-765679EE9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75AE1-D3E8-8D4B-B231-618E5696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7D7A4-37BD-CC4F-940A-97FB9390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44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6208-0C8C-8D45-A443-974943E0C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8022D-F092-5240-B097-901D54B03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E004E-2747-D44B-B067-102045F1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14806-6B67-C641-ADDC-85ABE718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FCD97-A4D3-3343-BEC7-043760333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6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20A84D-B159-9A4D-A833-F9D735A2F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983C0-70D8-0B46-B8B6-1E1930BF3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B3F9D-0203-9548-89D1-6C89249C4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DE5EC-4826-B049-B0FE-583932DD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76D3F-899F-EE4A-9814-54F4C656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10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F8F90-B92C-D04C-9D77-026CE2F1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9955-A71F-CC48-9B27-B59B4B374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97C3-3556-A840-8405-5A71C4C4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84639-5233-9441-AC5E-00AFBD4F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A141A-1704-1D4E-BC9E-DC0A0F62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60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6696-697C-5248-87F4-9C219FCA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A4166-191E-E140-BEDF-39D21D34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FAE7C-DE17-064F-9C3D-9CE285A7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24E56-03C1-FA4D-8C82-1EF9DADCD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1C316-2C2D-C44B-B95C-6B3B1FAF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83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C52CE-3445-204F-9DB8-7638CF38B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FAD81-10EE-9F44-AA02-D2FA65E45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B846F-6807-2E42-ADAE-659007189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2771B-6EB4-084E-88B1-B6D5815B3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ED867-A7E2-A34F-BADA-6FE5BACE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4FAF3-838A-154C-84D5-3B4F5E60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93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039D-7529-504F-8890-2288AAD82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77E5C-F9A6-7443-A4B5-94614AA7C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31243-6E79-F343-B6AC-306D619D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60D8D6-A875-D349-AE56-F456278B9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F9401-6078-2A46-BED0-0FDD613F8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18B368-FE79-3946-B8AB-2558F95E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06717-FCCC-B445-8E50-1977D871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8A842-4AEA-9340-9135-57A0191E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81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9992-1F46-FA4B-B47C-39F1F8AB6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F23757-3E1D-2049-91B6-5D917AB7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C9C23-6E8A-A542-9719-ECE86175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0A67C-630C-6840-9E11-A84023BA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00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B246C-3CEA-A044-A747-74525635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9FE07-E096-F34B-8B43-6226040A1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7134B-EB53-BF4E-BD04-4E4700BB0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88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5EDAD-B34E-B849-A90F-E6DAFABF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B3596-EAAE-CF45-ACEE-81362ADC9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68939-3A91-F549-B4E7-933F12054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AAB41-7F36-BF49-BEF2-A4DC1696D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32C3A-8395-4641-9EBD-5D4B3276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105A0-ED8F-A645-8600-83E30ED7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F169-B7E0-534B-8A0D-F492ED39B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1EAAEF-2793-CC42-8F33-25334D2FA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7E4DD-CE1E-8D4A-9EFC-FCC35EDC2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6A6C6-34E7-2342-9416-E007F4B1A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1088F-F47B-6D4E-876A-0BB7D011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E018C-7CC6-DB4F-A424-BC36A4E7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1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D90ED-C8ED-DF41-9939-773D53AE3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7FF18-F748-1B4C-9758-C5969E568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B9B54-D4C2-0042-B025-03C54E0CC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4347F-EE2D-9F4A-9F1D-D2F81B81B63C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4B11E-2C84-3A4D-8FF4-C00205C49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B48A8-BAF0-1147-8764-8BD76E981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4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5CC5-DA48-164A-8F0F-A7A41A0E8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514" y="2004988"/>
            <a:ext cx="10435771" cy="4251456"/>
          </a:xfrm>
        </p:spPr>
        <p:txBody>
          <a:bodyPr>
            <a:noAutofit/>
          </a:bodyPr>
          <a:lstStyle/>
          <a:p>
            <a:r>
              <a:rPr lang="el-GR" sz="4800" b="1" dirty="0">
                <a:latin typeface="+mn-lt"/>
              </a:rPr>
              <a:t>Νόσος </a:t>
            </a:r>
            <a:r>
              <a:rPr lang="el-GR" sz="4800" b="1" dirty="0" err="1">
                <a:latin typeface="+mn-lt"/>
              </a:rPr>
              <a:t>Κορωνοϊού</a:t>
            </a:r>
            <a:r>
              <a:rPr lang="el-GR" sz="4800" b="1" dirty="0">
                <a:latin typeface="+mn-lt"/>
              </a:rPr>
              <a:t> 2019 </a:t>
            </a:r>
            <a:r>
              <a:rPr lang="en-GB" sz="4800" b="1" dirty="0">
                <a:latin typeface="+mn-lt"/>
              </a:rPr>
              <a:t>(COVID-19) </a:t>
            </a:r>
            <a:br>
              <a:rPr lang="en-GB" sz="4800" b="1" dirty="0">
                <a:latin typeface="+mn-lt"/>
              </a:rPr>
            </a:br>
            <a:r>
              <a:rPr lang="el-GR" sz="4800" b="1" dirty="0">
                <a:latin typeface="+mn-lt"/>
              </a:rPr>
              <a:t>στην Κυπριακή Δημοκρατία</a:t>
            </a:r>
            <a:br>
              <a:rPr lang="el-GR" sz="4800" b="1" dirty="0">
                <a:latin typeface="+mn-lt"/>
              </a:rPr>
            </a:br>
            <a:r>
              <a:rPr lang="en-GB" sz="4800" b="1" dirty="0">
                <a:latin typeface="+mn-lt"/>
              </a:rPr>
              <a:t> </a:t>
            </a:r>
            <a:r>
              <a:rPr lang="en-US" sz="4800" b="1" dirty="0">
                <a:latin typeface="+mn-lt"/>
              </a:rPr>
              <a:t> </a:t>
            </a:r>
            <a:br>
              <a:rPr lang="en-GB" sz="4800" dirty="0">
                <a:latin typeface="+mn-lt"/>
              </a:rPr>
            </a:br>
            <a:r>
              <a:rPr lang="el-GR" sz="4800" dirty="0">
                <a:solidFill>
                  <a:srgbClr val="002060"/>
                </a:solidFill>
                <a:latin typeface="+mn-lt"/>
              </a:rPr>
              <a:t>Εθνική Αναφορά μέχρι</a:t>
            </a:r>
            <a:r>
              <a:rPr lang="en-US" sz="4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800" b="1" dirty="0">
                <a:solidFill>
                  <a:srgbClr val="002060"/>
                </a:solidFill>
              </a:rPr>
              <a:t>17/01/2022</a:t>
            </a:r>
            <a:r>
              <a:rPr lang="el-GR" sz="4800" b="1" dirty="0">
                <a:solidFill>
                  <a:srgbClr val="002060"/>
                </a:solidFill>
              </a:rPr>
              <a:t> </a:t>
            </a:r>
            <a:br>
              <a:rPr lang="en-US" sz="4800" b="1" dirty="0">
                <a:latin typeface="+mn-lt"/>
              </a:rPr>
            </a:br>
            <a:br>
              <a:rPr lang="en-US" sz="4800" b="1" dirty="0">
                <a:latin typeface="+mn-lt"/>
              </a:rPr>
            </a:br>
            <a:br>
              <a:rPr lang="en-US" sz="4800" b="1" dirty="0">
                <a:latin typeface="+mn-lt"/>
              </a:rPr>
            </a:br>
            <a:br>
              <a:rPr lang="en-US" sz="4800" b="1" dirty="0">
                <a:latin typeface="+mn-lt"/>
              </a:rPr>
            </a:br>
            <a:r>
              <a:rPr lang="el-GR" sz="2400" dirty="0"/>
              <a:t>Λευκωσία</a:t>
            </a:r>
            <a:r>
              <a:rPr lang="en-GB" sz="2400" dirty="0"/>
              <a:t> </a:t>
            </a:r>
            <a:r>
              <a:rPr lang="en-US" sz="2400" dirty="0"/>
              <a:t>21</a:t>
            </a:r>
            <a:r>
              <a:rPr lang="en-GB" sz="2400" dirty="0"/>
              <a:t>/</a:t>
            </a:r>
            <a:r>
              <a:rPr lang="en-US" sz="2400" dirty="0"/>
              <a:t>01</a:t>
            </a:r>
            <a:r>
              <a:rPr lang="en-GB" sz="2400" dirty="0"/>
              <a:t>/2022</a:t>
            </a:r>
            <a:endParaRPr lang="en-GB" sz="4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928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941E-FA57-CE42-BADF-E2721458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344011"/>
            <a:ext cx="11804073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  <a:latin typeface="+mn-lt"/>
              </a:rPr>
              <a:t>Αριθμός νοσηλευόμενων με 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COVID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-19 σε ΜΕΘ ανά ημέρα </a:t>
            </a:r>
            <a:endParaRPr lang="en-CY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E05B6-B6F1-CA4B-85C4-8B407DECEEEA}"/>
              </a:ext>
            </a:extLst>
          </p:cNvPr>
          <p:cNvSpPr/>
          <p:nvPr/>
        </p:nvSpPr>
        <p:spPr>
          <a:xfrm>
            <a:off x="318654" y="1446217"/>
            <a:ext cx="116239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600" dirty="0"/>
              <a:t>Συνολικά: 7</a:t>
            </a:r>
            <a:r>
              <a:rPr lang="en-US" sz="2600" dirty="0"/>
              <a:t>11 (</a:t>
            </a:r>
            <a:r>
              <a:rPr lang="el-GR" sz="2600" dirty="0"/>
              <a:t>1</a:t>
            </a:r>
            <a:r>
              <a:rPr lang="en-US" sz="2600" dirty="0"/>
              <a:t>1</a:t>
            </a:r>
            <a:r>
              <a:rPr lang="en-GB" sz="2600" dirty="0"/>
              <a:t>%</a:t>
            </a:r>
            <a:r>
              <a:rPr lang="en-US" sz="2600" dirty="0"/>
              <a:t> </a:t>
            </a:r>
            <a:r>
              <a:rPr lang="el-GR" sz="2600" dirty="0"/>
              <a:t>των νοσηλευόμενων) –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600" dirty="0"/>
              <a:t>Τρέχων αριθμός (μέχρι </a:t>
            </a:r>
            <a:r>
              <a:rPr lang="en-US" sz="2600" dirty="0"/>
              <a:t>19</a:t>
            </a:r>
            <a:r>
              <a:rPr lang="el-GR" sz="2600" dirty="0"/>
              <a:t> Ιανουαρίου 2022): </a:t>
            </a:r>
            <a:r>
              <a:rPr lang="en-US" sz="2600" dirty="0"/>
              <a:t>44</a:t>
            </a:r>
            <a:r>
              <a:rPr lang="el-GR" sz="2600" dirty="0"/>
              <a:t> (διάγνωση έως </a:t>
            </a:r>
            <a:r>
              <a:rPr lang="en-US" sz="2600" dirty="0"/>
              <a:t>17</a:t>
            </a:r>
            <a:r>
              <a:rPr lang="el-GR" sz="2600" dirty="0"/>
              <a:t> Ιανουαρίου)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2FDA9-A466-1A4B-9980-0B78FC89A0B8}"/>
              </a:ext>
            </a:extLst>
          </p:cNvPr>
          <p:cNvSpPr/>
          <p:nvPr/>
        </p:nvSpPr>
        <p:spPr>
          <a:xfrm>
            <a:off x="0" y="6597503"/>
            <a:ext cx="119768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</a:t>
            </a:r>
            <a:r>
              <a:rPr lang="el-GR" sz="1200" dirty="0"/>
              <a:t> Μονάδα Εντατικής Θεραπείας (ΜΕΘ) αναφέρεται στις ΜΕΘ του Γενικού Νοσοκομείου Λεμεσού και του Γενικού Νοσοκομείου Λευκωσίας.</a:t>
            </a:r>
            <a:endParaRPr lang="en-CY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8F8190-490E-A745-897C-747E89127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48478"/>
            <a:ext cx="10164457" cy="3710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654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6EA481-C4A7-BF49-BA22-34D363CB1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959766"/>
              </p:ext>
            </p:extLst>
          </p:nvPr>
        </p:nvGraphicFramePr>
        <p:xfrm>
          <a:off x="404812" y="1687488"/>
          <a:ext cx="11445327" cy="378074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82143">
                  <a:extLst>
                    <a:ext uri="{9D8B030D-6E8A-4147-A177-3AD203B41FA5}">
                      <a16:colId xmlns:a16="http://schemas.microsoft.com/office/drawing/2014/main" val="2090571929"/>
                    </a:ext>
                  </a:extLst>
                </a:gridCol>
                <a:gridCol w="3510688">
                  <a:extLst>
                    <a:ext uri="{9D8B030D-6E8A-4147-A177-3AD203B41FA5}">
                      <a16:colId xmlns:a16="http://schemas.microsoft.com/office/drawing/2014/main" val="1619187040"/>
                    </a:ext>
                  </a:extLst>
                </a:gridCol>
                <a:gridCol w="3852496">
                  <a:extLst>
                    <a:ext uri="{9D8B030D-6E8A-4147-A177-3AD203B41FA5}">
                      <a16:colId xmlns:a16="http://schemas.microsoft.com/office/drawing/2014/main" val="3911984807"/>
                    </a:ext>
                  </a:extLst>
                </a:gridCol>
              </a:tblGrid>
              <a:tr h="843035">
                <a:tc>
                  <a:txBody>
                    <a:bodyPr/>
                    <a:lstStyle/>
                    <a:p>
                      <a:pPr algn="ctr"/>
                      <a:r>
                        <a:rPr lang="en-CY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CY" sz="2000" b="1" cap="none" spc="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105713" marR="0" marT="30204" marB="2265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cap="none" spc="0" dirty="0">
                          <a:solidFill>
                            <a:schemeClr val="bg1"/>
                          </a:solidFill>
                          <a:effectLst/>
                        </a:rPr>
                        <a:t>Μοριακά τεστ </a:t>
                      </a:r>
                      <a:r>
                        <a:rPr lang="en-US" sz="1800" b="1" cap="none" spc="0" dirty="0">
                          <a:solidFill>
                            <a:schemeClr val="bg1"/>
                          </a:solidFill>
                          <a:effectLst/>
                        </a:rPr>
                        <a:t>(PCR)</a:t>
                      </a:r>
                      <a:endParaRPr lang="el-GR" sz="1800" b="1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l-GR" sz="1800" b="1" cap="none" spc="0" dirty="0">
                          <a:solidFill>
                            <a:schemeClr val="bg1"/>
                          </a:solidFill>
                          <a:effectLst/>
                        </a:rPr>
                        <a:t>(Ανακοινώσεις Υπουργείου Υγείας)</a:t>
                      </a:r>
                      <a:endParaRPr lang="en-CY" sz="18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05713" marR="0" marT="30204" marB="2265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cap="none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Τεστ ταχείας ανίχνευσης αντιγόνου (</a:t>
                      </a:r>
                      <a:r>
                        <a:rPr lang="en-US" sz="1800" b="1" kern="1200" cap="none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Antigen rapid test)</a:t>
                      </a:r>
                      <a:r>
                        <a:rPr lang="el-GR" sz="1800" b="1" kern="1200" cap="none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05713" marR="0" marT="30204" marB="226527" anchor="ctr"/>
                </a:tc>
                <a:extLst>
                  <a:ext uri="{0D108BD9-81ED-4DB2-BD59-A6C34878D82A}">
                    <a16:rowId xmlns:a16="http://schemas.microsoft.com/office/drawing/2014/main" val="2649189518"/>
                  </a:ext>
                </a:extLst>
              </a:tr>
              <a:tr h="602525">
                <a:tc>
                  <a:txBody>
                    <a:bodyPr/>
                    <a:lstStyle/>
                    <a:p>
                      <a:pPr algn="ctr"/>
                      <a:r>
                        <a:rPr lang="el-GR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Σύνολο</a:t>
                      </a:r>
                      <a:endParaRPr lang="en-CY" sz="20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5713" marR="0" marT="30204" marB="2265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.976.614</a:t>
                      </a:r>
                      <a:endParaRPr lang="en-CY" sz="2000" b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5713" marR="0" marT="30204" marB="2265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696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444</a:t>
                      </a:r>
                      <a:endParaRPr lang="en-CY" sz="2000" b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5713" marR="0" marT="30204" marB="226527" anchor="ctr"/>
                </a:tc>
                <a:extLst>
                  <a:ext uri="{0D108BD9-81ED-4DB2-BD59-A6C34878D82A}">
                    <a16:rowId xmlns:a16="http://schemas.microsoft.com/office/drawing/2014/main" val="3847513078"/>
                  </a:ext>
                </a:extLst>
              </a:tr>
              <a:tr h="602525">
                <a:tc>
                  <a:txBody>
                    <a:bodyPr/>
                    <a:lstStyle/>
                    <a:p>
                      <a:pPr algn="ctr"/>
                      <a:r>
                        <a:rPr lang="el-GR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Τεστ ανά </a:t>
                      </a:r>
                      <a:r>
                        <a:rPr lang="en-CY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100.000 </a:t>
                      </a:r>
                      <a:r>
                        <a:rPr lang="el-GR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πληθυσμού</a:t>
                      </a:r>
                      <a:endParaRPr lang="en-CY" sz="20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5713" marR="0" marT="30204" marB="2265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 dirty="0">
                          <a:solidFill>
                            <a:schemeClr val="tx1"/>
                          </a:solidFill>
                        </a:rPr>
                        <a:t>335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000" b="0" cap="none" spc="0" dirty="0">
                          <a:solidFill>
                            <a:schemeClr val="tx1"/>
                          </a:solidFill>
                        </a:rPr>
                        <a:t>204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000" b="0" cap="none" spc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CY" sz="20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5713" marR="0" marT="30204" marB="2265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 sz="2000" b="0" cap="none" spc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="0" cap="none" spc="0" dirty="0">
                          <a:solidFill>
                            <a:schemeClr val="tx1"/>
                          </a:solidFill>
                        </a:rPr>
                        <a:t>.105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000" b="0" cap="none" spc="0" dirty="0">
                          <a:solidFill>
                            <a:schemeClr val="tx1"/>
                          </a:solidFill>
                        </a:rPr>
                        <a:t>455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000" b="0" cap="none" spc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105713" marR="0" marT="30204" marB="226527" anchor="ctr"/>
                </a:tc>
                <a:extLst>
                  <a:ext uri="{0D108BD9-81ED-4DB2-BD59-A6C34878D82A}">
                    <a16:rowId xmlns:a16="http://schemas.microsoft.com/office/drawing/2014/main" val="2298878596"/>
                  </a:ext>
                </a:extLst>
              </a:tr>
              <a:tr h="843035">
                <a:tc>
                  <a:txBody>
                    <a:bodyPr/>
                    <a:lstStyle/>
                    <a:p>
                      <a:pPr algn="ctr"/>
                      <a:r>
                        <a:rPr lang="el-GR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Σύνολο</a:t>
                      </a:r>
                      <a:r>
                        <a:rPr lang="en-CY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l-GR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τελευταίες</a:t>
                      </a:r>
                      <a:r>
                        <a:rPr lang="en-CY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 14 </a:t>
                      </a:r>
                      <a:r>
                        <a:rPr lang="el-GR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ημέρες</a:t>
                      </a:r>
                      <a:r>
                        <a:rPr lang="en-CY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105713" marR="0" marT="30204" marB="2265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132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832</a:t>
                      </a:r>
                      <a:endParaRPr lang="en-GB" sz="20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5713" marR="0" marT="30204" marB="2265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 dirty="0">
                          <a:solidFill>
                            <a:schemeClr val="tx1"/>
                          </a:solidFill>
                        </a:rPr>
                        <a:t>1.538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000" b="0" cap="none" spc="0" dirty="0">
                          <a:solidFill>
                            <a:schemeClr val="tx1"/>
                          </a:solidFill>
                        </a:rPr>
                        <a:t>625</a:t>
                      </a:r>
                      <a:endParaRPr lang="en-CY" sz="20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5713" marR="0" marT="30204" marB="226527" anchor="ctr"/>
                </a:tc>
                <a:extLst>
                  <a:ext uri="{0D108BD9-81ED-4DB2-BD59-A6C34878D82A}">
                    <a16:rowId xmlns:a16="http://schemas.microsoft.com/office/drawing/2014/main" val="1286621176"/>
                  </a:ext>
                </a:extLst>
              </a:tr>
              <a:tr h="843035">
                <a:tc>
                  <a:txBody>
                    <a:bodyPr/>
                    <a:lstStyle/>
                    <a:p>
                      <a:pPr algn="ctr"/>
                      <a:r>
                        <a:rPr lang="el-GR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Τεστ ανά 100.000 πληθυσμού (τελευταίες 14 ημέρες)</a:t>
                      </a:r>
                      <a:endParaRPr lang="en-CY" sz="20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5713" marR="0" marT="30204" marB="2265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958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105713" marR="0" marT="30204" marB="2265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>
                          <a:solidFill>
                            <a:schemeClr val="tx1"/>
                          </a:solidFill>
                        </a:rPr>
                        <a:t>173.268,6</a:t>
                      </a:r>
                      <a:endParaRPr lang="en-CY" sz="20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5713" marR="0" marT="30204" marB="226527" anchor="ctr"/>
                </a:tc>
                <a:extLst>
                  <a:ext uri="{0D108BD9-81ED-4DB2-BD59-A6C34878D82A}">
                    <a16:rowId xmlns:a16="http://schemas.microsoft.com/office/drawing/2014/main" val="172403603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1E02BCA-AC59-7E4D-9397-8A033713F50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08241" y="-354168"/>
            <a:ext cx="1230024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CY" altLang="en-CY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kumimoji="0" lang="en-CY" altLang="en-CY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CY" altLang="en-CY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kumimoji="0" lang="en-CY" altLang="en-CY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E9BCF6-AC70-484A-892B-A1FF1E1D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378"/>
            <a:ext cx="10948988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  <a:latin typeface="+mn-lt"/>
              </a:rPr>
              <a:t>Μοριακά τεστ (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PCR) 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και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br>
              <a:rPr lang="el-GR" sz="3600" b="1" dirty="0">
                <a:solidFill>
                  <a:srgbClr val="002060"/>
                </a:solidFill>
                <a:latin typeface="+mn-lt"/>
              </a:rPr>
            </a:br>
            <a:r>
              <a:rPr lang="el-GR" sz="3600" b="1" dirty="0">
                <a:solidFill>
                  <a:srgbClr val="002060"/>
                </a:solidFill>
                <a:latin typeface="+mn-lt"/>
              </a:rPr>
              <a:t>τεστ ταχείας ανίχνευσης αντιγόνου</a:t>
            </a:r>
            <a:endParaRPr lang="en-GB" sz="3600" b="1" dirty="0">
              <a:solidFill>
                <a:srgbClr val="002060"/>
              </a:solidFill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8039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AAC4C-37B5-0146-B7FD-1FD6837D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378"/>
            <a:ext cx="1094898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solidFill>
                  <a:srgbClr val="002060"/>
                </a:solidFill>
                <a:latin typeface="+mn-lt"/>
              </a:rPr>
              <a:t>Ποσοστό θετικότητας στους μοριακούς εργαστηριακούς ελέγχους (όλα τα εργαστήρια) – ανά εβδομάδα</a:t>
            </a:r>
            <a:endParaRPr lang="en-GB" sz="3700" b="1" dirty="0">
              <a:solidFill>
                <a:srgbClr val="002060"/>
              </a:solidFill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B0F85-0521-4863-9172-C2B567D957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488941"/>
            <a:ext cx="10639096" cy="5111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066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941E-FA57-CE42-BADF-E2721458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101600"/>
            <a:ext cx="11804073" cy="1220629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  <a:latin typeface="+mn-lt"/>
              </a:rPr>
              <a:t>Ποσοστό θετικότητας στους μοριακούς εργαστηριακούς ελέγχους (ιδιωτικός τομέας) – ανά εβδομάδα</a:t>
            </a:r>
            <a:endParaRPr lang="en-CY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6D4E47-AF4F-4664-9D4B-A76E0DA6D0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4" y="1488941"/>
            <a:ext cx="10447283" cy="509053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555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CFE8-9EF7-F643-91F0-E0E208B6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000" b="1" dirty="0">
                <a:latin typeface="+mn-lt"/>
                <a:ea typeface="+mn-ea"/>
                <a:cs typeface="+mn-cs"/>
              </a:rPr>
              <a:t>Εργαστηριακοί έλεγχοι για τον </a:t>
            </a:r>
            <a:r>
              <a:rPr lang="en-GB" sz="3000" b="1" dirty="0">
                <a:latin typeface="+mn-lt"/>
                <a:ea typeface="+mn-ea"/>
                <a:cs typeface="+mn-cs"/>
              </a:rPr>
              <a:t>SARS-CoV-2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9C637-8A89-D547-9D00-D53E6F529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Μονάδα Επιδημιολογικής Επιτήρησης Υπουργείου Υγείας</a:t>
            </a:r>
          </a:p>
          <a:p>
            <a:r>
              <a:rPr lang="el-GR" dirty="0"/>
              <a:t>Συντελεστές: Χριστιάνα Δημητρίου</a:t>
            </a:r>
            <a:r>
              <a:rPr lang="it-IT" dirty="0"/>
              <a:t>, </a:t>
            </a:r>
            <a:r>
              <a:rPr lang="el-GR" dirty="0"/>
              <a:t>Άννα </a:t>
            </a:r>
            <a:r>
              <a:rPr lang="el-GR"/>
              <a:t>Δημητρίου, Μαρία </a:t>
            </a:r>
            <a:r>
              <a:rPr lang="el-GR" dirty="0"/>
              <a:t>Προκοπίου, Χρίστος Χαραλάμπους, Ελένη Αναστασίου, Καρολίνα Στυλιανού, Ουρανία Κολοκοτρώνη, </a:t>
            </a:r>
            <a:r>
              <a:rPr lang="en-GB" dirty="0"/>
              <a:t>Annalisa </a:t>
            </a:r>
            <a:r>
              <a:rPr lang="en-GB" dirty="0" err="1"/>
              <a:t>Quattrocchi</a:t>
            </a:r>
            <a:r>
              <a:rPr lang="el-GR" dirty="0"/>
              <a:t>, Ιωάννα Γρηγορίου, Όλγα </a:t>
            </a:r>
            <a:r>
              <a:rPr lang="el-GR" dirty="0" err="1"/>
              <a:t>Καλακούτα</a:t>
            </a:r>
            <a:r>
              <a:rPr lang="el-GR" dirty="0"/>
              <a:t>, Γεώργιος Νικολόπουλος</a:t>
            </a:r>
            <a:br>
              <a:rPr lang="en-CY" b="1" dirty="0"/>
            </a:br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58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5D266-EEE1-B040-BC55-FC12C4E8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latin typeface="+mn-lt"/>
              </a:rPr>
              <a:t>Μονάδα Επιδημιολογικής Επιτήρησης Υπουργείου Υγείας, Κυπριακή Δημοκρατία</a:t>
            </a:r>
            <a:br>
              <a:rPr lang="en-CY" sz="4000" b="1" dirty="0"/>
            </a:br>
            <a:endParaRPr lang="en-GB" sz="43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5A9DB-2C71-704E-B9E1-4DFF65B25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307123"/>
            <a:ext cx="11312476" cy="507960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GB" dirty="0"/>
          </a:p>
          <a:p>
            <a:pPr algn="just"/>
            <a:r>
              <a:rPr lang="el-GR" dirty="0"/>
              <a:t>Συντελεστές: </a:t>
            </a:r>
            <a:r>
              <a:rPr lang="en-GB" dirty="0"/>
              <a:t>Annalisa </a:t>
            </a:r>
            <a:r>
              <a:rPr lang="en-GB" dirty="0" err="1"/>
              <a:t>Quattrocchi</a:t>
            </a:r>
            <a:r>
              <a:rPr lang="el-GR" dirty="0"/>
              <a:t>, Ιωάννης </a:t>
            </a:r>
            <a:r>
              <a:rPr lang="el-GR" dirty="0" err="1"/>
              <a:t>Μαμάης</a:t>
            </a:r>
            <a:r>
              <a:rPr lang="el-GR" dirty="0"/>
              <a:t>, Βαλεντίνος </a:t>
            </a:r>
            <a:r>
              <a:rPr lang="el-GR" dirty="0" err="1"/>
              <a:t>Σιλβέστρος</a:t>
            </a:r>
            <a:r>
              <a:rPr lang="el-GR" dirty="0"/>
              <a:t>, Άννα Δημητρίου (Μονάδα Παρακολούθησης της Υγείας), Μαρία Αθανασιάδου (Μονάδα Παρακολούθησης της Υγείας), </a:t>
            </a:r>
            <a:r>
              <a:rPr lang="el-GR" dirty="0" err="1"/>
              <a:t>Θεοπίστη</a:t>
            </a:r>
            <a:r>
              <a:rPr lang="el-GR" dirty="0"/>
              <a:t> Κυπριανού (Μονάδα Παρακολούθησης της Υγείας), Ανδρούλλα Στυλιανού, Σωτηρούλα Σωτηρίου, Φανή Θεοφάνους, Χρίστος Χαραλάμπους, Ιωάννα Γρηγορίου, Μαρία Κολιού, Όλγα </a:t>
            </a:r>
            <a:r>
              <a:rPr lang="el-GR" dirty="0" err="1"/>
              <a:t>Καλακούτα</a:t>
            </a:r>
            <a:r>
              <a:rPr lang="el-GR" dirty="0"/>
              <a:t>, Γεώργιος Νικολόπουλος</a:t>
            </a:r>
          </a:p>
          <a:p>
            <a:pPr algn="just"/>
            <a:endParaRPr lang="en-GB" dirty="0"/>
          </a:p>
          <a:p>
            <a:pPr algn="just"/>
            <a:r>
              <a:rPr lang="el-GR" dirty="0"/>
              <a:t>Επιστημονική Επιτροπή: Κωνσταντίνος Κωνσταντίνου, Νίκη </a:t>
            </a:r>
            <a:r>
              <a:rPr lang="el-GR" dirty="0" err="1"/>
              <a:t>Παφίτου</a:t>
            </a:r>
            <a:r>
              <a:rPr lang="el-GR" dirty="0"/>
              <a:t>, Γεώργιος Νικολόπουλος, Μαρία Κολιού, Γεώργιος Πάνος, Ειρήνη </a:t>
            </a:r>
            <a:r>
              <a:rPr lang="el-GR" dirty="0" err="1"/>
              <a:t>Χριστάκη</a:t>
            </a:r>
            <a:r>
              <a:rPr lang="el-GR" dirty="0"/>
              <a:t>, Ζωή-Δωροθέα </a:t>
            </a:r>
            <a:r>
              <a:rPr lang="el-GR" dirty="0" err="1"/>
              <a:t>Πανά</a:t>
            </a:r>
            <a:r>
              <a:rPr lang="el-GR" dirty="0"/>
              <a:t>, Κωνσταντίνος </a:t>
            </a:r>
            <a:r>
              <a:rPr lang="el-GR" dirty="0" err="1"/>
              <a:t>Τσιούτης</a:t>
            </a:r>
            <a:r>
              <a:rPr lang="el-GR" dirty="0"/>
              <a:t>, </a:t>
            </a:r>
            <a:r>
              <a:rPr lang="el-GR" dirty="0" err="1"/>
              <a:t>Λίνος</a:t>
            </a:r>
            <a:r>
              <a:rPr lang="el-GR" dirty="0"/>
              <a:t> </a:t>
            </a:r>
            <a:r>
              <a:rPr lang="el-GR" dirty="0" err="1"/>
              <a:t>Χατζηχάννας</a:t>
            </a:r>
            <a:r>
              <a:rPr lang="en-US" dirty="0"/>
              <a:t>, </a:t>
            </a:r>
            <a:r>
              <a:rPr lang="el-GR" dirty="0"/>
              <a:t>Χρίστος Πέτρου, Πέτρος Καραγιάννης, Γεώργιος </a:t>
            </a:r>
            <a:r>
              <a:rPr lang="el-GR" dirty="0" err="1"/>
              <a:t>Πετρίκκος</a:t>
            </a:r>
            <a:r>
              <a:rPr lang="el-GR" dirty="0"/>
              <a:t>, Πέτρος Αγαθαγγέλου, Κωνσταντίνος </a:t>
            </a:r>
            <a:r>
              <a:rPr lang="el-GR" dirty="0" err="1"/>
              <a:t>Φελλάς</a:t>
            </a:r>
            <a:r>
              <a:rPr lang="el-GR" dirty="0"/>
              <a:t>, Γεώργιος </a:t>
            </a:r>
            <a:r>
              <a:rPr lang="el-GR" dirty="0" err="1"/>
              <a:t>Μιξίδης</a:t>
            </a:r>
            <a:endParaRPr lang="el-GR" dirty="0"/>
          </a:p>
          <a:p>
            <a:pPr algn="just"/>
            <a:endParaRPr lang="el-GR" dirty="0"/>
          </a:p>
          <a:p>
            <a:pPr algn="just"/>
            <a:endParaRPr lang="en-CY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956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934A-E8E2-7B43-870F-3826032A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5347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  <a:latin typeface="+mn-lt"/>
              </a:rPr>
              <a:t>Τα δεδομένα εν συντομία</a:t>
            </a:r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0A8506-5DCB-A44F-A096-EB5BD794F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260188"/>
              </p:ext>
            </p:extLst>
          </p:nvPr>
        </p:nvGraphicFramePr>
        <p:xfrm>
          <a:off x="2041086" y="1478245"/>
          <a:ext cx="8477095" cy="2522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7509">
                  <a:extLst>
                    <a:ext uri="{9D8B030D-6E8A-4147-A177-3AD203B41FA5}">
                      <a16:colId xmlns:a16="http://schemas.microsoft.com/office/drawing/2014/main" val="2139561443"/>
                    </a:ext>
                  </a:extLst>
                </a:gridCol>
                <a:gridCol w="388139">
                  <a:extLst>
                    <a:ext uri="{9D8B030D-6E8A-4147-A177-3AD203B41FA5}">
                      <a16:colId xmlns:a16="http://schemas.microsoft.com/office/drawing/2014/main" val="1290666107"/>
                    </a:ext>
                  </a:extLst>
                </a:gridCol>
                <a:gridCol w="255915">
                  <a:extLst>
                    <a:ext uri="{9D8B030D-6E8A-4147-A177-3AD203B41FA5}">
                      <a16:colId xmlns:a16="http://schemas.microsoft.com/office/drawing/2014/main" val="2617237487"/>
                    </a:ext>
                  </a:extLst>
                </a:gridCol>
                <a:gridCol w="294927">
                  <a:extLst>
                    <a:ext uri="{9D8B030D-6E8A-4147-A177-3AD203B41FA5}">
                      <a16:colId xmlns:a16="http://schemas.microsoft.com/office/drawing/2014/main" val="975055594"/>
                    </a:ext>
                  </a:extLst>
                </a:gridCol>
                <a:gridCol w="2249262">
                  <a:extLst>
                    <a:ext uri="{9D8B030D-6E8A-4147-A177-3AD203B41FA5}">
                      <a16:colId xmlns:a16="http://schemas.microsoft.com/office/drawing/2014/main" val="3621234822"/>
                    </a:ext>
                  </a:extLst>
                </a:gridCol>
                <a:gridCol w="581343">
                  <a:extLst>
                    <a:ext uri="{9D8B030D-6E8A-4147-A177-3AD203B41FA5}">
                      <a16:colId xmlns:a16="http://schemas.microsoft.com/office/drawing/2014/main" val="1017203157"/>
                    </a:ext>
                  </a:extLst>
                </a:gridCol>
              </a:tblGrid>
              <a:tr h="11813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Εργαστηριακά επιβεβαιωμένες περιπτώσεις</a:t>
                      </a:r>
                      <a:endParaRPr lang="en-GB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solidFill>
                            <a:schemeClr val="bg1"/>
                          </a:solidFill>
                        </a:rPr>
                        <a:t>     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 </a:t>
                      </a:r>
                      <a:r>
                        <a:rPr lang="el-GR" sz="1900" dirty="0"/>
                        <a:t>Θάνατοι </a:t>
                      </a:r>
                      <a:r>
                        <a:rPr lang="en-GB" sz="1900" dirty="0"/>
                        <a:t>(%)</a:t>
                      </a:r>
                    </a:p>
                    <a:p>
                      <a:pPr algn="ctr"/>
                      <a:r>
                        <a:rPr lang="el-GR" sz="1900" dirty="0"/>
                        <a:t>Θνησιμότητα</a:t>
                      </a:r>
                    </a:p>
                    <a:p>
                      <a:pPr algn="ctr"/>
                      <a:r>
                        <a:rPr lang="el-GR" sz="1900" dirty="0"/>
                        <a:t>λόγω </a:t>
                      </a:r>
                      <a:r>
                        <a:rPr lang="en-US" sz="1900" dirty="0"/>
                        <a:t>COVID-19</a:t>
                      </a:r>
                      <a:r>
                        <a:rPr lang="en-GB" sz="19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545749"/>
                  </a:ext>
                </a:extLst>
              </a:tr>
              <a:tr h="1340895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chemeClr val="tx1"/>
                          </a:solidFill>
                        </a:rPr>
                        <a:t>223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</a:rPr>
                        <a:t>261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chemeClr val="tx1"/>
                          </a:solidFill>
                        </a:rPr>
                        <a:t>697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%)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GB" sz="2000" b="1">
                          <a:solidFill>
                            <a:schemeClr val="tx1"/>
                          </a:solidFill>
                        </a:rPr>
                        <a:t>5/100.000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05653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829CBF-70CA-BF42-B6AC-B82C09868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76411"/>
              </p:ext>
            </p:extLst>
          </p:nvPr>
        </p:nvGraphicFramePr>
        <p:xfrm>
          <a:off x="4711827" y="4456499"/>
          <a:ext cx="2768346" cy="1611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066">
                  <a:extLst>
                    <a:ext uri="{9D8B030D-6E8A-4147-A177-3AD203B41FA5}">
                      <a16:colId xmlns:a16="http://schemas.microsoft.com/office/drawing/2014/main" val="17235662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0240285"/>
                    </a:ext>
                  </a:extLst>
                </a:gridCol>
              </a:tblGrid>
              <a:tr h="949935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Εισαγωγές στο Νοσοκομείο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95127"/>
                  </a:ext>
                </a:extLst>
              </a:tr>
              <a:tr h="6611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</a:rPr>
                        <a:t>010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41932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3648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143A-DB02-4A47-8A3C-1EC35E73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3917" cy="1325563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el-GR" sz="3600" b="1" dirty="0">
                <a:solidFill>
                  <a:srgbClr val="002060"/>
                </a:solidFill>
                <a:latin typeface="+mn-lt"/>
              </a:rPr>
              <a:t>Εργαστηριακά επιβεβαιωμένες περιπτώσεις 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COVID-19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 με βάση την ημερομηνία δειγματοληψίας</a:t>
            </a:r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7C7E3A-15C9-46E2-ABE9-F74C4462646C}"/>
              </a:ext>
            </a:extLst>
          </p:cNvPr>
          <p:cNvSpPr/>
          <p:nvPr/>
        </p:nvSpPr>
        <p:spPr>
          <a:xfrm>
            <a:off x="5933440" y="5689600"/>
            <a:ext cx="70104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6E528D-E2BE-4213-AF8E-F6E1298E503A}"/>
              </a:ext>
            </a:extLst>
          </p:cNvPr>
          <p:cNvSpPr/>
          <p:nvPr/>
        </p:nvSpPr>
        <p:spPr>
          <a:xfrm>
            <a:off x="286065" y="6337058"/>
            <a:ext cx="48815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Ο κινητός μέσος όρος 7 ημερών τη </a:t>
            </a:r>
            <a:r>
              <a:rPr lang="en-US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l-GR" sz="1200" i="1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1200" dirty="0"/>
              <a:t>Ιανουαρίου </a:t>
            </a:r>
            <a:r>
              <a:rPr lang="el-GR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εμφανίζεται στο σχήμα</a:t>
            </a:r>
            <a:endParaRPr lang="en-GB" sz="12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F6E7B4-95A2-5645-A8A0-DFBDBF47C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04" y="1530051"/>
            <a:ext cx="11702991" cy="44463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64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143A-DB02-4A47-8A3C-1EC35E73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3917" cy="1325563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el-GR" sz="3600" b="1" dirty="0">
                <a:solidFill>
                  <a:srgbClr val="002060"/>
                </a:solidFill>
                <a:latin typeface="+mn-lt"/>
              </a:rPr>
              <a:t>Εργαστηριακά επιβεβαιωμένες περιπτώσεις 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COVID-19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 με βάση την </a:t>
            </a:r>
            <a:r>
              <a:rPr lang="el-GR" sz="3600" b="1" dirty="0" err="1">
                <a:solidFill>
                  <a:srgbClr val="002060"/>
                </a:solidFill>
                <a:latin typeface="+mn-lt"/>
              </a:rPr>
              <a:t>ημερομην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ί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α εμφάνισης συμπτωμάτων</a:t>
            </a:r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59338-948D-2941-8C3B-94173DCE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40" y="1530051"/>
            <a:ext cx="11436519" cy="4544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393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143A-DB02-4A47-8A3C-1EC35E73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515"/>
            <a:ext cx="10515600" cy="1325563"/>
          </a:xfr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el-GR" sz="3600" b="1" dirty="0">
                <a:solidFill>
                  <a:srgbClr val="002060"/>
                </a:solidFill>
                <a:latin typeface="+mn-lt"/>
              </a:rPr>
              <a:t>Αθροιστική επίπτωση 14 ημερών της 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COVID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-19 (ανά 100.000 κατοίκους), μέτρο που αντικατοπτρίζει τον </a:t>
            </a:r>
            <a:r>
              <a:rPr lang="el-GR" sz="3600" b="1" dirty="0" err="1">
                <a:solidFill>
                  <a:srgbClr val="002060"/>
                </a:solidFill>
                <a:latin typeface="+mn-lt"/>
              </a:rPr>
              <a:t>επιπολασμό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 ενεργού λοίμωξης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723A9-8697-A946-9404-597B497BE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50" y="1938700"/>
            <a:ext cx="11465099" cy="3700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802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934A-E8E2-7B43-870F-3826032A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365125"/>
            <a:ext cx="1150112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  <a:latin typeface="+mn-lt"/>
              </a:rPr>
              <a:t>Τα δεδομένα εν συντομία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br>
              <a:rPr lang="en-US" sz="3600" b="1" dirty="0">
                <a:solidFill>
                  <a:srgbClr val="002060"/>
                </a:solidFill>
                <a:latin typeface="+mn-lt"/>
              </a:rPr>
            </a:br>
            <a:r>
              <a:rPr lang="en-US" sz="3600" b="1" dirty="0">
                <a:solidFill>
                  <a:srgbClr val="002060"/>
                </a:solidFill>
                <a:latin typeface="+mn-lt"/>
              </a:rPr>
              <a:t>(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14 ημερών,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4 - 17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 Ιανουαρίου 2022)</a:t>
            </a:r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0A8506-5DCB-A44F-A096-EB5BD794F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72983"/>
              </p:ext>
            </p:extLst>
          </p:nvPr>
        </p:nvGraphicFramePr>
        <p:xfrm>
          <a:off x="2024122" y="1924107"/>
          <a:ext cx="7601509" cy="1611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706">
                  <a:extLst>
                    <a:ext uri="{9D8B030D-6E8A-4147-A177-3AD203B41FA5}">
                      <a16:colId xmlns:a16="http://schemas.microsoft.com/office/drawing/2014/main" val="21395614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90666107"/>
                    </a:ext>
                  </a:extLst>
                </a:gridCol>
                <a:gridCol w="3226056">
                  <a:extLst>
                    <a:ext uri="{9D8B030D-6E8A-4147-A177-3AD203B41FA5}">
                      <a16:colId xmlns:a16="http://schemas.microsoft.com/office/drawing/2014/main" val="18289924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172374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75055594"/>
                    </a:ext>
                  </a:extLst>
                </a:gridCol>
                <a:gridCol w="234907">
                  <a:extLst>
                    <a:ext uri="{9D8B030D-6E8A-4147-A177-3AD203B41FA5}">
                      <a16:colId xmlns:a16="http://schemas.microsoft.com/office/drawing/2014/main" val="1017203157"/>
                    </a:ext>
                  </a:extLst>
                </a:gridCol>
              </a:tblGrid>
              <a:tr h="94993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Εργαστηριακά επιβεβαιωμένες περιπτώσεις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Περιπτώσεις εγχώριας μετάδοσης</a:t>
                      </a:r>
                      <a:r>
                        <a:rPr lang="el-GR" sz="1800" baseline="0" dirty="0"/>
                        <a:t> </a:t>
                      </a:r>
                      <a:r>
                        <a:rPr lang="en-GB" sz="1800" dirty="0"/>
                        <a:t>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545749"/>
                  </a:ext>
                </a:extLst>
              </a:tr>
              <a:tr h="6611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46.487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45.298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98,4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%)</a:t>
                      </a:r>
                      <a:r>
                        <a:rPr lang="en-GB" sz="2000" b="1" baseline="30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05653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829CBF-70CA-BF42-B6AC-B82C09868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927784"/>
              </p:ext>
            </p:extLst>
          </p:nvPr>
        </p:nvGraphicFramePr>
        <p:xfrm>
          <a:off x="4167297" y="4430636"/>
          <a:ext cx="3079496" cy="1611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40285"/>
                    </a:ext>
                  </a:extLst>
                </a:gridCol>
                <a:gridCol w="2871216">
                  <a:extLst>
                    <a:ext uri="{9D8B030D-6E8A-4147-A177-3AD203B41FA5}">
                      <a16:colId xmlns:a16="http://schemas.microsoft.com/office/drawing/2014/main" val="3055255697"/>
                    </a:ext>
                  </a:extLst>
                </a:gridCol>
              </a:tblGrid>
              <a:tr h="94993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Ά</a:t>
                      </a:r>
                      <a:r>
                        <a:rPr lang="el-GR" sz="1800"/>
                        <a:t>τομα στη ΜΕΘ*</a:t>
                      </a:r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95127"/>
                  </a:ext>
                </a:extLst>
              </a:tr>
              <a:tr h="66114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41932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D4D57D2-F15B-E741-BC94-B4BBD1DCB732}"/>
              </a:ext>
            </a:extLst>
          </p:cNvPr>
          <p:cNvSpPr/>
          <p:nvPr/>
        </p:nvSpPr>
        <p:spPr>
          <a:xfrm>
            <a:off x="3596573" y="6215876"/>
            <a:ext cx="4456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/>
              <a:t>*</a:t>
            </a:r>
            <a:r>
              <a:rPr lang="el-GR" sz="1200" i="1" dirty="0"/>
              <a:t>Ημερομηνίες</a:t>
            </a:r>
            <a:r>
              <a:rPr lang="en-GB" sz="1200" i="1" dirty="0"/>
              <a:t> </a:t>
            </a:r>
            <a:r>
              <a:rPr lang="el-GR" sz="1200" i="1" dirty="0"/>
              <a:t>εξιτηρίου</a:t>
            </a:r>
            <a:r>
              <a:rPr lang="en-GB" sz="1200" i="1" dirty="0"/>
              <a:t>/</a:t>
            </a:r>
            <a:r>
              <a:rPr lang="el-GR" sz="1200" i="1" dirty="0"/>
              <a:t>μεταφοράς</a:t>
            </a:r>
            <a:r>
              <a:rPr lang="en-GB" sz="1200" i="1" dirty="0"/>
              <a:t>/</a:t>
            </a:r>
            <a:r>
              <a:rPr lang="el-GR" sz="1200" i="1" dirty="0"/>
              <a:t>θανάτων συμπεριλαμβάνονται</a:t>
            </a:r>
            <a:endParaRPr lang="en-GB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06A6A-CC3C-1E40-A499-2D24BD9499BA}"/>
              </a:ext>
            </a:extLst>
          </p:cNvPr>
          <p:cNvSpPr/>
          <p:nvPr/>
        </p:nvSpPr>
        <p:spPr>
          <a:xfrm>
            <a:off x="6457017" y="3556228"/>
            <a:ext cx="42893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/>
              <a:t>+</a:t>
            </a:r>
            <a:r>
              <a:rPr lang="el-GR" sz="1400" i="1" dirty="0"/>
              <a:t>Η πληροφορία ήταν διαθέσιμη για </a:t>
            </a:r>
            <a:r>
              <a:rPr lang="en-US" sz="1400" i="1" dirty="0"/>
              <a:t>46</a:t>
            </a:r>
            <a:r>
              <a:rPr lang="el-GR" sz="1400" i="1" dirty="0"/>
              <a:t>.</a:t>
            </a:r>
            <a:r>
              <a:rPr lang="en-US" sz="1400" i="1" dirty="0"/>
              <a:t>047</a:t>
            </a:r>
            <a:r>
              <a:rPr lang="el-GR" sz="1400" i="1" dirty="0"/>
              <a:t> περιπτώσεις</a:t>
            </a:r>
            <a:endParaRPr lang="en-GB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38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4143A-DB02-4A47-8A3C-1EC35E73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10" y="380884"/>
            <a:ext cx="11762729" cy="11143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+mn-lt"/>
              </a:rPr>
              <a:t>Κατα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νομή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π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εριστ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ατικών </a:t>
            </a:r>
            <a:br>
              <a:rPr lang="en-US" sz="3600" b="1" dirty="0">
                <a:solidFill>
                  <a:srgbClr val="002060"/>
                </a:solidFill>
                <a:latin typeface="+mn-lt"/>
              </a:rPr>
            </a:br>
            <a:r>
              <a:rPr lang="en-US" sz="3600" b="1" dirty="0">
                <a:solidFill>
                  <a:srgbClr val="002060"/>
                </a:solidFill>
                <a:latin typeface="+mn-lt"/>
              </a:rPr>
              <a:t>ανά φύλο και ηλικιακή ομάδα – 14 ημερών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 </a:t>
            </a:r>
            <a:br>
              <a:rPr lang="el-GR" sz="3600" b="1" dirty="0">
                <a:solidFill>
                  <a:srgbClr val="002060"/>
                </a:solidFill>
                <a:latin typeface="+mn-lt"/>
              </a:rPr>
            </a:br>
            <a:r>
              <a:rPr lang="el-GR" sz="2700" b="1" dirty="0">
                <a:solidFill>
                  <a:srgbClr val="002060"/>
                </a:solidFill>
                <a:latin typeface="+mn-lt"/>
              </a:rPr>
              <a:t>(ν = </a:t>
            </a:r>
            <a:r>
              <a:rPr lang="en-US" sz="2700" b="1" dirty="0">
                <a:solidFill>
                  <a:srgbClr val="002060"/>
                </a:solidFill>
                <a:latin typeface="+mn-lt"/>
              </a:rPr>
              <a:t>38</a:t>
            </a:r>
            <a:r>
              <a:rPr lang="el-GR" sz="2700" b="1" dirty="0">
                <a:solidFill>
                  <a:srgbClr val="002060"/>
                </a:solidFill>
                <a:latin typeface="+mn-lt"/>
              </a:rPr>
              <a:t>.</a:t>
            </a:r>
            <a:r>
              <a:rPr lang="en-US" sz="2700" b="1" dirty="0">
                <a:solidFill>
                  <a:srgbClr val="002060"/>
                </a:solidFill>
                <a:latin typeface="+mn-lt"/>
              </a:rPr>
              <a:t>388</a:t>
            </a:r>
            <a:r>
              <a:rPr lang="el-GR" sz="2700" b="1" dirty="0">
                <a:solidFill>
                  <a:srgbClr val="002060"/>
                </a:solidFill>
                <a:latin typeface="+mn-lt"/>
              </a:rPr>
              <a:t>)</a:t>
            </a:r>
            <a:endParaRPr lang="en-US" sz="27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D004E-C025-D646-816B-070D2DA0D0E4}"/>
              </a:ext>
            </a:extLst>
          </p:cNvPr>
          <p:cNvSpPr/>
          <p:nvPr/>
        </p:nvSpPr>
        <p:spPr>
          <a:xfrm>
            <a:off x="2895306" y="5917039"/>
            <a:ext cx="6398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Διάμεση ηλικία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 έ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τη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Ενδοτεταρτημοριακό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 εύρος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0-46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έ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τη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EE324-2445-4B46-8C46-DDA3A5DA4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75" y="1495086"/>
            <a:ext cx="9974398" cy="4422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664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143A-DB02-4A47-8A3C-1EC35E73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8515"/>
            <a:ext cx="11254483" cy="1325563"/>
          </a:xfr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el-GR" sz="3600" b="1" dirty="0">
                <a:solidFill>
                  <a:srgbClr val="002060"/>
                </a:solidFill>
                <a:latin typeface="+mn-lt"/>
              </a:rPr>
              <a:t>Αθροιστική επίπτωση 14 ημέρων (ανά 100.000 κατοίκους) συνολικά και ανά επαρχία, </a:t>
            </a:r>
            <a:br>
              <a:rPr lang="el-GR" sz="3600" b="1" dirty="0">
                <a:solidFill>
                  <a:srgbClr val="002060"/>
                </a:solidFill>
                <a:latin typeface="+mn-lt"/>
              </a:rPr>
            </a:br>
            <a:r>
              <a:rPr lang="el-GR" sz="3600" b="1" dirty="0">
                <a:solidFill>
                  <a:srgbClr val="002060"/>
                </a:solidFill>
                <a:latin typeface="+mn-lt"/>
              </a:rPr>
              <a:t>τις τελευταίες 14 ημέρες</a:t>
            </a:r>
            <a:r>
              <a:rPr lang="en-CY" sz="3600" b="1" dirty="0">
                <a:solidFill>
                  <a:srgbClr val="002060"/>
                </a:solidFill>
                <a:latin typeface="+mn-lt"/>
              </a:rPr>
              <a:t> </a:t>
            </a:r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CCE3E1-E1AE-A24F-90AF-BAA7638E3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465260"/>
              </p:ext>
            </p:extLst>
          </p:nvPr>
        </p:nvGraphicFramePr>
        <p:xfrm>
          <a:off x="1481878" y="5821798"/>
          <a:ext cx="9785561" cy="549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2062">
                  <a:extLst>
                    <a:ext uri="{9D8B030D-6E8A-4147-A177-3AD203B41FA5}">
                      <a16:colId xmlns:a16="http://schemas.microsoft.com/office/drawing/2014/main" val="3144907481"/>
                    </a:ext>
                  </a:extLst>
                </a:gridCol>
                <a:gridCol w="1611159">
                  <a:extLst>
                    <a:ext uri="{9D8B030D-6E8A-4147-A177-3AD203B41FA5}">
                      <a16:colId xmlns:a16="http://schemas.microsoft.com/office/drawing/2014/main" val="2384795690"/>
                    </a:ext>
                  </a:extLst>
                </a:gridCol>
                <a:gridCol w="1570881">
                  <a:extLst>
                    <a:ext uri="{9D8B030D-6E8A-4147-A177-3AD203B41FA5}">
                      <a16:colId xmlns:a16="http://schemas.microsoft.com/office/drawing/2014/main" val="2523664864"/>
                    </a:ext>
                  </a:extLst>
                </a:gridCol>
                <a:gridCol w="1576475">
                  <a:extLst>
                    <a:ext uri="{9D8B030D-6E8A-4147-A177-3AD203B41FA5}">
                      <a16:colId xmlns:a16="http://schemas.microsoft.com/office/drawing/2014/main" val="1339829754"/>
                    </a:ext>
                  </a:extLst>
                </a:gridCol>
                <a:gridCol w="1585427">
                  <a:extLst>
                    <a:ext uri="{9D8B030D-6E8A-4147-A177-3AD203B41FA5}">
                      <a16:colId xmlns:a16="http://schemas.microsoft.com/office/drawing/2014/main" val="1329725768"/>
                    </a:ext>
                  </a:extLst>
                </a:gridCol>
                <a:gridCol w="1379557">
                  <a:extLst>
                    <a:ext uri="{9D8B030D-6E8A-4147-A177-3AD203B41FA5}">
                      <a16:colId xmlns:a16="http://schemas.microsoft.com/office/drawing/2014/main" val="3538458605"/>
                    </a:ext>
                  </a:extLst>
                </a:gridCol>
              </a:tblGrid>
              <a:tr h="27490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5235</a:t>
                      </a:r>
                      <a:endParaRPr lang="en-CY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4392,6</a:t>
                      </a:r>
                      <a:endParaRPr lang="en-CY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4138,3</a:t>
                      </a:r>
                      <a:endParaRPr lang="en-CY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4342,7</a:t>
                      </a:r>
                      <a:endParaRPr lang="en-CY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4365,2</a:t>
                      </a:r>
                      <a:endParaRPr lang="en-CY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3736,9</a:t>
                      </a:r>
                      <a:endParaRPr lang="en-CY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9749098"/>
                  </a:ext>
                </a:extLst>
              </a:tr>
              <a:tr h="274907"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r>
                        <a:rPr lang="el-GR" sz="1200" baseline="30000" dirty="0">
                          <a:solidFill>
                            <a:schemeClr val="bg1"/>
                          </a:solidFill>
                          <a:effectLst/>
                        </a:rPr>
                        <a:t>η</a:t>
                      </a:r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</a:rPr>
                        <a:t> Ιανουαρίου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202</a:t>
                      </a:r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CY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C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66114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A5384B7-9E9D-6547-9051-EE3DB2198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59" y="1574078"/>
            <a:ext cx="10804997" cy="4115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3334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9833-A237-9843-BBC7-AA6164DC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42" y="0"/>
            <a:ext cx="11169316" cy="1325563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  <a:latin typeface="+mn-lt"/>
              </a:rPr>
              <a:t>Αριθμός εισαγωγών </a:t>
            </a:r>
            <a:r>
              <a:rPr lang="en-GB" sz="3600" b="1" dirty="0">
                <a:solidFill>
                  <a:srgbClr val="002060"/>
                </a:solidFill>
                <a:latin typeface="+mn-lt"/>
              </a:rPr>
              <a:t>(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με 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COVID-19)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 σε νοσοκομεία</a:t>
            </a:r>
            <a:br>
              <a:rPr lang="en-US" sz="3600" b="1" dirty="0">
                <a:solidFill>
                  <a:srgbClr val="002060"/>
                </a:solidFill>
                <a:latin typeface="+mn-lt"/>
              </a:rPr>
            </a:br>
            <a:r>
              <a:rPr lang="el-GR" sz="3600" b="1" dirty="0">
                <a:solidFill>
                  <a:srgbClr val="002060"/>
                </a:solidFill>
                <a:latin typeface="+mn-lt"/>
              </a:rPr>
              <a:t>ανά ημέρα</a:t>
            </a:r>
            <a:endParaRPr lang="en-CY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AC8EE-997C-48AD-92C8-2BC64F51FEDC}"/>
              </a:ext>
            </a:extLst>
          </p:cNvPr>
          <p:cNvSpPr/>
          <p:nvPr/>
        </p:nvSpPr>
        <p:spPr>
          <a:xfrm>
            <a:off x="325821" y="6337058"/>
            <a:ext cx="4887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Ο κινητός μέσος όρος 7 ημερών τη </a:t>
            </a:r>
            <a:r>
              <a:rPr lang="en-US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l-GR" sz="1200" i="1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Ιανουαρίου εμφανίζεται στο σχήμα</a:t>
            </a:r>
            <a:endParaRPr lang="en-GB" sz="12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A32909-C438-4AC6-8C8E-D193A16814D2}"/>
              </a:ext>
            </a:extLst>
          </p:cNvPr>
          <p:cNvSpPr/>
          <p:nvPr/>
        </p:nvSpPr>
        <p:spPr>
          <a:xfrm>
            <a:off x="5720080" y="5334000"/>
            <a:ext cx="589280" cy="287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83355-9C7B-2E48-928E-BF2180C17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67" y="1610404"/>
            <a:ext cx="10649062" cy="39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02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19 CY Update 7 April_GR" id="{F0C19C08-F85C-7D45-9AEF-06CFDEA54CAC}" vid="{0C943088-3E68-3D47-AFA5-C0D8ED6D3A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590</Words>
  <Application>Microsoft Office PowerPoint</Application>
  <PresentationFormat>Widescreen</PresentationFormat>
  <Paragraphs>74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Times New Roman</vt:lpstr>
      <vt:lpstr>Office Theme</vt:lpstr>
      <vt:lpstr>Νόσος Κορωνοϊού 2019 (COVID-19)  στην Κυπριακή Δημοκρατία    Εθνική Αναφορά μέχρι 17/01/2022     Λευκωσία 21/01/2022</vt:lpstr>
      <vt:lpstr>Τα δεδομένα εν συντομία</vt:lpstr>
      <vt:lpstr>Εργαστηριακά επιβεβαιωμένες περιπτώσεις COVID-19 με βάση την ημερομηνία δειγματοληψίας</vt:lpstr>
      <vt:lpstr>Εργαστηριακά επιβεβαιωμένες περιπτώσεις COVID-19 με βάση την ημερομηνία εμφάνισης συμπτωμάτων</vt:lpstr>
      <vt:lpstr>Αθροιστική επίπτωση 14 ημερών της COVID-19 (ανά 100.000 κατοίκους), μέτρο που αντικατοπτρίζει τον επιπολασμό ενεργού λοίμωξης</vt:lpstr>
      <vt:lpstr>Τα δεδομένα εν συντομία  (14 ημερών, 4 - 17 Ιανουαρίου 2022)</vt:lpstr>
      <vt:lpstr>Κατανομή περιστατικών  ανά φύλο και ηλικιακή ομάδα – 14 ημερών  (ν = 38.388)</vt:lpstr>
      <vt:lpstr>Αθροιστική επίπτωση 14 ημέρων (ανά 100.000 κατοίκους) συνολικά και ανά επαρχία,  τις τελευταίες 14 ημέρες </vt:lpstr>
      <vt:lpstr>Αριθμός εισαγωγών (με COVID-19) σε νοσοκομεία ανά ημέρα</vt:lpstr>
      <vt:lpstr>Αριθμός νοσηλευόμενων με COVID-19 σε ΜΕΘ ανά ημέρα </vt:lpstr>
      <vt:lpstr>Μοριακά τεστ (PCR) και  τεστ ταχείας ανίχνευσης αντιγόνου</vt:lpstr>
      <vt:lpstr>Ποσοστό θετικότητας στους μοριακούς εργαστηριακούς ελέγχους (όλα τα εργαστήρια) – ανά εβδομάδα</vt:lpstr>
      <vt:lpstr>Ποσοστό θετικότητας στους μοριακούς εργαστηριακούς ελέγχους (ιδιωτικός τομέας) – ανά εβδομάδα</vt:lpstr>
      <vt:lpstr>Εργαστηριακοί έλεγχοι για τον SARS-CoV-2</vt:lpstr>
      <vt:lpstr>Μονάδα Επιδημιολογικής Επιτήρησης Υπουργείου Υγείας, Κυπριακή Δημοκρατία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Νόσος Κορωνοϊού 2019 (COVID-19)  στην Κύπρο    Εθνική Αναφορά μέχρι 24/11/2020    Λευκωσία 27/11/2020</dc:title>
  <dc:creator>Ioannis Mamais</dc:creator>
  <cp:lastModifiedBy>Georgios Nikolopoulos</cp:lastModifiedBy>
  <cp:revision>217</cp:revision>
  <dcterms:created xsi:type="dcterms:W3CDTF">2020-11-26T23:39:57Z</dcterms:created>
  <dcterms:modified xsi:type="dcterms:W3CDTF">2022-01-21T00:48:27Z</dcterms:modified>
</cp:coreProperties>
</file>